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60" r:id="rId10"/>
    <p:sldId id="261" r:id="rId11"/>
    <p:sldId id="270" r:id="rId12"/>
    <p:sldId id="262" r:id="rId13"/>
    <p:sldId id="263" r:id="rId14"/>
    <p:sldId id="271" r:id="rId15"/>
    <p:sldId id="272" r:id="rId16"/>
    <p:sldId id="264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4" r:id="rId26"/>
    <p:sldId id="273" r:id="rId27"/>
    <p:sldId id="292" r:id="rId28"/>
    <p:sldId id="293" r:id="rId29"/>
    <p:sldId id="294" r:id="rId30"/>
    <p:sldId id="285" r:id="rId31"/>
    <p:sldId id="286" r:id="rId32"/>
    <p:sldId id="287" r:id="rId33"/>
    <p:sldId id="288" r:id="rId34"/>
    <p:sldId id="295" r:id="rId35"/>
    <p:sldId id="289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70" d="100"/>
          <a:sy n="70" d="100"/>
        </p:scale>
        <p:origin x="1229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903BD-3F3D-417C-9494-B91556CD2519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3DA5B-8278-4828-918A-BB693C7AD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1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16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3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3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0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2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0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27F1A-FDF7-4E15-B604-866B5048CBE7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892E9-3440-45E9-8E9D-6FEE8CB7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3833" y="1921202"/>
            <a:ext cx="277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et simulation project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41420" y="3163547"/>
            <a:ext cx="1478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</a:t>
            </a:r>
            <a:r>
              <a:rPr lang="en-US" sz="2000" baseline="30000" dirty="0"/>
              <a:t>th</a:t>
            </a:r>
            <a:r>
              <a:rPr lang="en-US" sz="2000" dirty="0"/>
              <a:t> Sep 2020</a:t>
            </a:r>
          </a:p>
        </p:txBody>
      </p:sp>
    </p:spTree>
    <p:extLst>
      <p:ext uri="{BB962C8B-B14F-4D97-AF65-F5344CB8AC3E}">
        <p14:creationId xmlns:p14="http://schemas.microsoft.com/office/powerpoint/2010/main" val="425715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8"/>
          <a:stretch/>
        </p:blipFill>
        <p:spPr bwMode="auto">
          <a:xfrm>
            <a:off x="3357847" y="5385777"/>
            <a:ext cx="565446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/>
          <p:nvPr/>
        </p:nvSpPr>
        <p:spPr>
          <a:xfrm>
            <a:off x="399519" y="216767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5"/>
          <p:cNvSpPr/>
          <p:nvPr/>
        </p:nvSpPr>
        <p:spPr>
          <a:xfrm>
            <a:off x="1771119" y="216767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8"/>
          <p:cNvSpPr txBox="1"/>
          <p:nvPr/>
        </p:nvSpPr>
        <p:spPr>
          <a:xfrm>
            <a:off x="856719" y="1664567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6" name="TextBox 9"/>
          <p:cNvSpPr txBox="1"/>
          <p:nvPr/>
        </p:nvSpPr>
        <p:spPr>
          <a:xfrm>
            <a:off x="2228319" y="1664567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879651" y="1388787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911919" y="101985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7"/>
          <p:cNvCxnSpPr/>
          <p:nvPr/>
        </p:nvCxnSpPr>
        <p:spPr>
          <a:xfrm rot="19440000">
            <a:off x="2270142" y="13777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8"/>
          <p:cNvSpPr txBox="1"/>
          <p:nvPr/>
        </p:nvSpPr>
        <p:spPr>
          <a:xfrm>
            <a:off x="2228319" y="96709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5"/>
          <p:cNvSpPr/>
          <p:nvPr/>
        </p:nvSpPr>
        <p:spPr>
          <a:xfrm>
            <a:off x="628119" y="1916667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12" name="Rectangle 16"/>
          <p:cNvSpPr/>
          <p:nvPr/>
        </p:nvSpPr>
        <p:spPr>
          <a:xfrm>
            <a:off x="1999719" y="1916667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/>
              <a:t>et_2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13" name="Rectangle 14"/>
          <p:cNvSpPr/>
          <p:nvPr/>
        </p:nvSpPr>
        <p:spPr>
          <a:xfrm>
            <a:off x="828618" y="2477523"/>
            <a:ext cx="17559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ms</a:t>
            </a:r>
            <a:r>
              <a:rPr lang="en-US" sz="1400" dirty="0" smtClean="0"/>
              <a:t> = 0.4*P1 + 0.6*P2 </a:t>
            </a:r>
            <a:endParaRPr lang="en-US" sz="1400" dirty="0"/>
          </a:p>
        </p:txBody>
      </p:sp>
      <p:grpSp>
        <p:nvGrpSpPr>
          <p:cNvPr id="14" name="Group 18"/>
          <p:cNvGrpSpPr>
            <a:grpSpLocks noChangeAspect="1"/>
          </p:cNvGrpSpPr>
          <p:nvPr/>
        </p:nvGrpSpPr>
        <p:grpSpPr>
          <a:xfrm>
            <a:off x="780519" y="281299"/>
            <a:ext cx="630799" cy="630936"/>
            <a:chOff x="6248399" y="1904266"/>
            <a:chExt cx="929347" cy="932890"/>
          </a:xfrm>
        </p:grpSpPr>
        <p:cxnSp>
          <p:nvCxnSpPr>
            <p:cNvPr id="15" name="Straight Arrow Connector 1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5"/>
          <p:cNvGrpSpPr>
            <a:grpSpLocks noChangeAspect="1"/>
          </p:cNvGrpSpPr>
          <p:nvPr/>
        </p:nvGrpSpPr>
        <p:grpSpPr>
          <a:xfrm>
            <a:off x="2152119" y="281299"/>
            <a:ext cx="630799" cy="630936"/>
            <a:chOff x="6248399" y="1904266"/>
            <a:chExt cx="929347" cy="932890"/>
          </a:xfrm>
        </p:grpSpPr>
        <p:cxnSp>
          <p:nvCxnSpPr>
            <p:cNvPr id="22" name="Straight Arrow Connector 2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"/>
          <p:cNvSpPr/>
          <p:nvPr/>
        </p:nvSpPr>
        <p:spPr>
          <a:xfrm>
            <a:off x="856719" y="2131464"/>
            <a:ext cx="412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0.4</a:t>
            </a:r>
          </a:p>
        </p:txBody>
      </p:sp>
      <p:sp>
        <p:nvSpPr>
          <p:cNvPr id="29" name="Rectangle 6"/>
          <p:cNvSpPr/>
          <p:nvPr/>
        </p:nvSpPr>
        <p:spPr>
          <a:xfrm>
            <a:off x="2152119" y="2131464"/>
            <a:ext cx="412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0.6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4567" y="4638514"/>
            <a:ext cx="1371600" cy="1371600"/>
            <a:chOff x="4106950" y="2063810"/>
            <a:chExt cx="1371600" cy="1371600"/>
          </a:xfrm>
        </p:grpSpPr>
        <p:sp>
          <p:nvSpPr>
            <p:cNvPr id="30" name="Rectangle 3"/>
            <p:cNvSpPr/>
            <p:nvPr/>
          </p:nvSpPr>
          <p:spPr>
            <a:xfrm>
              <a:off x="4106950" y="2063810"/>
              <a:ext cx="1371600" cy="1371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4"/>
            <p:cNvSpPr/>
            <p:nvPr/>
          </p:nvSpPr>
          <p:spPr>
            <a:xfrm>
              <a:off x="4564150" y="2975233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emitter2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32" name="Rectangle 5"/>
            <p:cNvSpPr/>
            <p:nvPr/>
          </p:nvSpPr>
          <p:spPr>
            <a:xfrm>
              <a:off x="4125374" y="2216210"/>
              <a:ext cx="8197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emitter1</a:t>
              </a:r>
            </a:p>
          </p:txBody>
        </p:sp>
        <p:cxnSp>
          <p:nvCxnSpPr>
            <p:cNvPr id="33" name="直接箭头连接符 5"/>
            <p:cNvCxnSpPr/>
            <p:nvPr/>
          </p:nvCxnSpPr>
          <p:spPr>
            <a:xfrm>
              <a:off x="4353974" y="2521010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rot="19440000">
              <a:off x="4758373" y="2928634"/>
              <a:ext cx="36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/>
          <a:stretch/>
        </p:blipFill>
        <p:spPr bwMode="auto">
          <a:xfrm>
            <a:off x="1681357" y="4309750"/>
            <a:ext cx="2305619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"/>
          <a:stretch/>
        </p:blipFill>
        <p:spPr bwMode="auto">
          <a:xfrm>
            <a:off x="4993683" y="46065"/>
            <a:ext cx="3987948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4"/>
          <a:stretch/>
        </p:blipFill>
        <p:spPr bwMode="auto">
          <a:xfrm>
            <a:off x="3355003" y="1608371"/>
            <a:ext cx="5751317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6"/>
          <a:stretch/>
        </p:blipFill>
        <p:spPr bwMode="auto">
          <a:xfrm>
            <a:off x="4992269" y="3848278"/>
            <a:ext cx="3996723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t="9244" r="9397" b="4876"/>
          <a:stretch/>
        </p:blipFill>
        <p:spPr bwMode="auto">
          <a:xfrm>
            <a:off x="1752476" y="2269055"/>
            <a:ext cx="5659624" cy="29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13983" y="784233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2783" y="151689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04383" y="151689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575983" y="151689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P3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27983" y="1768989"/>
            <a:ext cx="816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</a:t>
            </a:r>
            <a:r>
              <a:rPr lang="sv-SE" sz="1400" dirty="0" smtClean="0"/>
              <a:t>0 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1975783" y="1768989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t_2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3347383" y="1768989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/>
              <a:t>e</a:t>
            </a:r>
            <a:r>
              <a:rPr lang="sv-SE" sz="1400" dirty="0" smtClean="0"/>
              <a:t>t_3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4916846" y="779183"/>
            <a:ext cx="3885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0.333*P1 + 0.333*P2 + 0.333*P3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75583" y="174633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47183" y="171645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18783" y="171645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5"/>
          <p:cNvCxnSpPr/>
          <p:nvPr/>
        </p:nvCxnSpPr>
        <p:spPr>
          <a:xfrm>
            <a:off x="2247685" y="1325279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/>
          <p:nvPr/>
        </p:nvSpPr>
        <p:spPr>
          <a:xfrm>
            <a:off x="2280583" y="9981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3617806" y="133257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3575983" y="92197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2128183" y="214841"/>
            <a:ext cx="630799" cy="630936"/>
            <a:chOff x="6248399" y="1904266"/>
            <a:chExt cx="929347" cy="93289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3499783" y="191573"/>
            <a:ext cx="630799" cy="630936"/>
            <a:chOff x="6248399" y="1904266"/>
            <a:chExt cx="929347" cy="93289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56583" y="171645"/>
            <a:ext cx="630799" cy="630936"/>
            <a:chOff x="6248399" y="1904266"/>
            <a:chExt cx="929347" cy="93289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746535" y="900192"/>
            <a:ext cx="630799" cy="630936"/>
            <a:chOff x="6248399" y="1904266"/>
            <a:chExt cx="929347" cy="93289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1747183" y="5430092"/>
                <a:ext cx="6054221" cy="1804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600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600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sz="1600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sz="1600" b="0" i="0" smtClean="0">
                          <a:latin typeface="Cambria Math"/>
                        </a:rPr>
                        <m:t>=</m:t>
                      </m:r>
                      <m:r>
                        <a:rPr lang="sv-SE" sz="1600" b="0" i="1" smtClean="0">
                          <a:latin typeface="Cambria Math"/>
                        </a:rPr>
                        <m:t>0.667×</m:t>
                      </m:r>
                      <m:d>
                        <m:dPr>
                          <m:begChr m:val="["/>
                          <m:endChr m:val="]"/>
                          <m:ctrlPr>
                            <a:rPr lang="sv-S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1600" b="0" i="1" smtClean="0">
                              <a:latin typeface="Cambria Math"/>
                            </a:rPr>
                            <m:t>0.808×</m:t>
                          </m:r>
                          <m:func>
                            <m:funcPr>
                              <m:ctrlPr>
                                <a:rPr lang="sv-S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 sz="1600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1600" b="0" i="1" smtClean="0">
                                      <a:latin typeface="Cambria Math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  <m:r>
                                        <a:rPr lang="sv-SE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−17.99°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sv-SE" sz="16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sv-SE" sz="1600" b="0" i="1" smtClean="0">
                          <a:latin typeface="Cambria Math"/>
                        </a:rPr>
                        <m:t>+</m:t>
                      </m:r>
                      <m:r>
                        <a:rPr lang="sv-SE" sz="1600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(1−0.667)</m:t>
                      </m:r>
                    </m:oMath>
                  </m:oMathPara>
                </a14:m>
                <a:endParaRPr lang="sv-SE" sz="1600" b="0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600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sz="1600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sz="1600">
                          <a:latin typeface="Cambria Math"/>
                        </a:rPr>
                        <m:t>=</m:t>
                      </m:r>
                      <m:r>
                        <a:rPr lang="sv-SE" sz="1600" b="0" i="1" smtClean="0">
                          <a:latin typeface="Cambria Math"/>
                        </a:rPr>
                        <m:t>0.333</m:t>
                      </m:r>
                      <m:r>
                        <a:rPr lang="sv-SE" sz="1600" i="1">
                          <a:latin typeface="Cambria Math"/>
                        </a:rPr>
                        <m:t>×[</m:t>
                      </m:r>
                      <m:r>
                        <a:rPr lang="sv-SE" sz="1600" b="0" i="1" smtClean="0">
                          <a:latin typeface="Cambria Math"/>
                        </a:rPr>
                        <m:t>0</m:t>
                      </m:r>
                      <m:r>
                        <a:rPr lang="sv-SE" sz="1600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1600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1600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sz="1600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sz="1600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sz="160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600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sz="1600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sz="16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 sz="1600">
                          <a:latin typeface="Cambria Math"/>
                        </a:rPr>
                        <m:t>=</m:t>
                      </m:r>
                      <m:r>
                        <a:rPr lang="sv-SE" sz="1600" b="0" i="0" smtClean="0">
                          <a:latin typeface="Cambria Math"/>
                        </a:rPr>
                        <m:t>0.</m:t>
                      </m:r>
                      <m:r>
                        <a:rPr lang="sv-SE" sz="1600" b="0" i="1" smtClean="0">
                          <a:latin typeface="Cambria Math"/>
                        </a:rPr>
                        <m:t>333</m:t>
                      </m:r>
                      <m:r>
                        <a:rPr lang="sv-SE" sz="1600" i="1">
                          <a:latin typeface="Cambria Math"/>
                        </a:rPr>
                        <m:t>×[</m:t>
                      </m:r>
                      <m:r>
                        <a:rPr lang="sv-SE" sz="1600" b="0" i="1" smtClean="0">
                          <a:latin typeface="Cambria Math"/>
                        </a:rPr>
                        <m:t>1</m:t>
                      </m:r>
                      <m:r>
                        <a:rPr lang="sv-SE" sz="1600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1600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1600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sz="1600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sz="160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600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sz="1600" i="1" dirty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 sz="1600">
                          <a:latin typeface="Cambria Math"/>
                        </a:rPr>
                        <m:t>=0.</m:t>
                      </m:r>
                      <m:r>
                        <a:rPr lang="sv-SE" sz="1600" i="1">
                          <a:latin typeface="Cambria Math"/>
                        </a:rPr>
                        <m:t>333×[1×</m:t>
                      </m:r>
                      <m:func>
                        <m:funcPr>
                          <m:ctrlPr>
                            <a:rPr lang="sv-SE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1600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1600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sz="1600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sz="1600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83" y="5430092"/>
                <a:ext cx="6054221" cy="1804853"/>
              </a:xfrm>
              <a:prstGeom prst="rect">
                <a:avLst/>
              </a:prstGeom>
              <a:blipFill rotWithShape="0">
                <a:blip r:embed="rId3"/>
                <a:stretch>
                  <a:fillRect l="-1208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2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" y="65154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Systems have different absorption and emission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rgbClr val="FF0000"/>
                </a:solidFill>
              </a:rPr>
              <a:t>SFA does not work well when both excitation and emission polarization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The model only work if one of the term (in the following equation) is the same for all the systems.</a:t>
            </a:r>
          </a:p>
        </p:txBody>
      </p:sp>
      <p:sp>
        <p:nvSpPr>
          <p:cNvPr id="5" name="TextBox 28"/>
          <p:cNvSpPr txBox="1"/>
          <p:nvPr/>
        </p:nvSpPr>
        <p:spPr>
          <a:xfrm>
            <a:off x="3440394" y="2812991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term1</a:t>
            </a:r>
            <a:endParaRPr lang="en-US" dirty="0"/>
          </a:p>
        </p:txBody>
      </p:sp>
      <p:sp>
        <p:nvSpPr>
          <p:cNvPr id="6" name="TextBox 29"/>
          <p:cNvSpPr txBox="1"/>
          <p:nvPr/>
        </p:nvSpPr>
        <p:spPr>
          <a:xfrm>
            <a:off x="5954994" y="2812991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term2</a:t>
            </a:r>
            <a:endParaRPr lang="en-US" dirty="0"/>
          </a:p>
        </p:txBody>
      </p:sp>
      <p:sp>
        <p:nvSpPr>
          <p:cNvPr id="7" name="Right Bracket 31"/>
          <p:cNvSpPr/>
          <p:nvPr/>
        </p:nvSpPr>
        <p:spPr>
          <a:xfrm rot="5400000">
            <a:off x="3783294" y="1708091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32"/>
          <p:cNvSpPr/>
          <p:nvPr/>
        </p:nvSpPr>
        <p:spPr>
          <a:xfrm rot="5400000">
            <a:off x="6297894" y="1708091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8743" b="41776"/>
          <a:stretch/>
        </p:blipFill>
        <p:spPr bwMode="auto">
          <a:xfrm>
            <a:off x="773394" y="1974791"/>
            <a:ext cx="6893498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6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1"/>
          <a:stretch/>
        </p:blipFill>
        <p:spPr bwMode="auto">
          <a:xfrm>
            <a:off x="1750786" y="914684"/>
            <a:ext cx="735048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0"/>
          <a:stretch/>
        </p:blipFill>
        <p:spPr bwMode="auto">
          <a:xfrm>
            <a:off x="1750786" y="3048284"/>
            <a:ext cx="734193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9"/>
          <a:stretch/>
        </p:blipFill>
        <p:spPr bwMode="auto">
          <a:xfrm>
            <a:off x="1750787" y="5029484"/>
            <a:ext cx="731630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/>
          <p:nvPr/>
        </p:nvSpPr>
        <p:spPr>
          <a:xfrm>
            <a:off x="133884" y="76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3"/>
          <p:cNvSpPr/>
          <p:nvPr/>
        </p:nvSpPr>
        <p:spPr>
          <a:xfrm>
            <a:off x="1505484" y="76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91084" y="142999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P1</a:t>
            </a:r>
            <a:endParaRPr lang="en-US" sz="1400" dirty="0"/>
          </a:p>
        </p:txBody>
      </p:sp>
      <p:sp>
        <p:nvSpPr>
          <p:cNvPr id="5" name="TextBox 5"/>
          <p:cNvSpPr txBox="1"/>
          <p:nvPr/>
        </p:nvSpPr>
        <p:spPr>
          <a:xfrm>
            <a:off x="1962684" y="142999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P2</a:t>
            </a:r>
            <a:endParaRPr lang="en-US" sz="1400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91084" y="12192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04676" y="10198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2201171" y="10169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362484" y="1733369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/>
              <a:t>et_1 </a:t>
            </a:r>
            <a:r>
              <a:rPr lang="sv-SE" sz="1400" dirty="0"/>
              <a:t>= 1 </a:t>
            </a:r>
            <a:endParaRPr lang="en-US" sz="1400" dirty="0"/>
          </a:p>
        </p:txBody>
      </p:sp>
      <p:sp>
        <p:nvSpPr>
          <p:cNvPr id="10" name="Rectangle 11"/>
          <p:cNvSpPr/>
          <p:nvPr/>
        </p:nvSpPr>
        <p:spPr>
          <a:xfrm>
            <a:off x="1734084" y="1733369"/>
            <a:ext cx="816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/>
              <a:t>et_2 </a:t>
            </a:r>
            <a:r>
              <a:rPr lang="sv-SE" sz="1400" dirty="0"/>
              <a:t>= 1 </a:t>
            </a:r>
            <a:endParaRPr lang="en-US" sz="1400" dirty="0"/>
          </a:p>
        </p:txBody>
      </p:sp>
      <p:grpSp>
        <p:nvGrpSpPr>
          <p:cNvPr id="11" name="Group 18"/>
          <p:cNvGrpSpPr>
            <a:grpSpLocks noChangeAspect="1"/>
          </p:cNvGrpSpPr>
          <p:nvPr/>
        </p:nvGrpSpPr>
        <p:grpSpPr>
          <a:xfrm>
            <a:off x="438684" y="315560"/>
            <a:ext cx="637648" cy="629321"/>
            <a:chOff x="1066800" y="4053547"/>
            <a:chExt cx="929347" cy="917209"/>
          </a:xfrm>
        </p:grpSpPr>
        <p:cxnSp>
          <p:nvCxnSpPr>
            <p:cNvPr id="12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9"/>
          <p:cNvGrpSpPr>
            <a:grpSpLocks noChangeAspect="1"/>
          </p:cNvGrpSpPr>
          <p:nvPr/>
        </p:nvGrpSpPr>
        <p:grpSpPr>
          <a:xfrm rot="5400000">
            <a:off x="1886484" y="304800"/>
            <a:ext cx="637648" cy="629321"/>
            <a:chOff x="1066800" y="4053547"/>
            <a:chExt cx="929347" cy="917209"/>
          </a:xfrm>
        </p:grpSpPr>
        <p:cxnSp>
          <p:nvCxnSpPr>
            <p:cNvPr id="17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箭头连接符 5"/>
          <p:cNvCxnSpPr/>
          <p:nvPr/>
        </p:nvCxnSpPr>
        <p:spPr>
          <a:xfrm rot="-9000000">
            <a:off x="1938569" y="12133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5"/>
          <p:cNvSpPr/>
          <p:nvPr/>
        </p:nvSpPr>
        <p:spPr>
          <a:xfrm>
            <a:off x="781584" y="2041146"/>
            <a:ext cx="144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ms</a:t>
            </a:r>
            <a:r>
              <a:rPr lang="en-US" sz="1400" dirty="0" smtClean="0"/>
              <a:t> = P1 + P2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1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968827" y="3429000"/>
            <a:ext cx="2209800" cy="1645200"/>
          </a:xfrm>
          <a:prstGeom prst="rect">
            <a:avLst/>
          </a:prstGeom>
        </p:spPr>
      </p:pic>
      <p:sp>
        <p:nvSpPr>
          <p:cNvPr id="5" name="Rectangle 19"/>
          <p:cNvSpPr/>
          <p:nvPr/>
        </p:nvSpPr>
        <p:spPr>
          <a:xfrm>
            <a:off x="39364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39364" y="237986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39364" y="4082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39364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02" y="2120165"/>
            <a:ext cx="4627285" cy="34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5"/>
              <p:cNvSpPr txBox="1"/>
              <p:nvPr/>
            </p:nvSpPr>
            <p:spPr>
              <a:xfrm>
                <a:off x="5597318" y="1041205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318" y="1041205"/>
                <a:ext cx="1917704" cy="554254"/>
              </a:xfrm>
              <a:prstGeom prst="rect">
                <a:avLst/>
              </a:prstGeom>
              <a:blipFill rotWithShape="0">
                <a:blip r:embed="rId4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20517" r="53089"/>
          <a:stretch/>
        </p:blipFill>
        <p:spPr>
          <a:xfrm>
            <a:off x="923107" y="5181600"/>
            <a:ext cx="2133600" cy="1645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8733" r="52126"/>
          <a:stretch/>
        </p:blipFill>
        <p:spPr>
          <a:xfrm>
            <a:off x="949777" y="1726545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19024" r="52434"/>
          <a:stretch/>
        </p:blipFill>
        <p:spPr>
          <a:xfrm>
            <a:off x="987877" y="19877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519983" y="3048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135329" y="259022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349827" y="131833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117573" y="11023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768927" y="473787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134357" y="407720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016577" y="648558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136046" y="559356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276600" y="452943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-1800000">
            <a:off x="3265713" y="463013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305332" y="1172562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-1800000">
            <a:off x="3294445" y="1182632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286651" y="2185639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-3600000">
            <a:off x="3275764" y="2195709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274572" y="2965864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rot="-3600000">
            <a:off x="3263685" y="2975934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267385" y="3908265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-5400000">
            <a:off x="3256498" y="3918335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267384" y="4705147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-5400000">
            <a:off x="3256497" y="4715217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286651" y="5593561"/>
            <a:ext cx="78762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-7200000">
            <a:off x="3275764" y="5603631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286650" y="6390443"/>
            <a:ext cx="78762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-7200000">
            <a:off x="3275763" y="6400513"/>
            <a:ext cx="787623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31429" y="260573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150429" y="2222515"/>
            <a:ext cx="21336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998029" y="328931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5999139" y="344060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907496" y="1796145"/>
            <a:ext cx="61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noet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782434" y="260573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1045029" y="260573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4280329" y="1796145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340337" y="179614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950029" y="30746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692690" y="30723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853032" y="4660915"/>
            <a:ext cx="19054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Asymmetry</a:t>
            </a:r>
          </a:p>
          <a:p>
            <a:endParaRPr lang="en-US" dirty="0"/>
          </a:p>
          <a:p>
            <a:r>
              <a:rPr lang="en-US" dirty="0" smtClean="0"/>
              <a:t>Only in few cases, </a:t>
            </a:r>
          </a:p>
          <a:p>
            <a:r>
              <a:rPr lang="en-US" dirty="0" smtClean="0"/>
              <a:t>et can be flat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6648642" y="4656476"/>
            <a:ext cx="113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ymmetry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1163032" y="4656476"/>
            <a:ext cx="125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Asymmetry</a:t>
            </a:r>
          </a:p>
        </p:txBody>
      </p:sp>
      <p:sp>
        <p:nvSpPr>
          <p:cNvPr id="26" name="椭圆 25"/>
          <p:cNvSpPr/>
          <p:nvPr/>
        </p:nvSpPr>
        <p:spPr>
          <a:xfrm>
            <a:off x="3808759" y="2929160"/>
            <a:ext cx="615201" cy="27031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椭圆 26"/>
          <p:cNvSpPr/>
          <p:nvPr/>
        </p:nvSpPr>
        <p:spPr>
          <a:xfrm>
            <a:off x="4576360" y="2929161"/>
            <a:ext cx="553652" cy="2703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3596" y="67375"/>
            <a:ext cx="91404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 smtClean="0"/>
              <a:t>et </a:t>
            </a:r>
            <a:r>
              <a:rPr lang="en-US" sz="1600" b="1" dirty="0" smtClean="0"/>
              <a:t>portrait plays a role to break the symmetry (only in very special case et portrait is flat). </a:t>
            </a:r>
            <a:r>
              <a:rPr lang="en-US" sz="1600" dirty="0" smtClean="0"/>
              <a:t>Thus when there is et, the more </a:t>
            </a:r>
            <a:r>
              <a:rPr lang="en-US" sz="1600" dirty="0" smtClean="0"/>
              <a:t>asymmetry the portrait is, </a:t>
            </a:r>
            <a:r>
              <a:rPr lang="en-US" sz="1600" dirty="0" smtClean="0"/>
              <a:t>the easier to be fit by the model. </a:t>
            </a:r>
            <a:r>
              <a:rPr lang="sv-SE" sz="1600" dirty="0" smtClean="0"/>
              <a:t>This explains the angle dependent </a:t>
            </a:r>
            <a:r>
              <a:rPr lang="sv-SE" sz="1600" dirty="0" smtClean="0"/>
              <a:t>residue.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On the other word, if the 2D portrait are still axis symmetric along both diagonal and x/y axis after energy transfer, then the model can not work. </a:t>
            </a:r>
          </a:p>
        </p:txBody>
      </p:sp>
    </p:spTree>
    <p:extLst>
      <p:ext uri="{BB962C8B-B14F-4D97-AF65-F5344CB8AC3E}">
        <p14:creationId xmlns:p14="http://schemas.microsoft.com/office/powerpoint/2010/main" val="16950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7498" y="3244334"/>
            <a:ext cx="3149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Section 2. </a:t>
            </a:r>
            <a:r>
              <a:rPr lang="en-US" sz="2400" dirty="0" smtClean="0"/>
              <a:t>large systems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550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71" y="-32266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(anisotropy – et)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650023" y="501525"/>
            <a:ext cx="21423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5155223" y="501525"/>
            <a:ext cx="2388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337457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337457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620000" y="2394857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394857"/>
                <a:ext cx="646010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279574" y="2394857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574" y="2394857"/>
                <a:ext cx="78226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048000" y="2394857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94857"/>
                <a:ext cx="78226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14400" y="2394857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94857"/>
                <a:ext cx="646010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rot="16200000">
            <a:off x="1630680" y="1415687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5221605" y="1406162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604659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604659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" y="2634345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7" y="2634345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97" y="2634345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97" y="2634345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819400" y="4909459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909459"/>
                <a:ext cx="1002069" cy="495649"/>
              </a:xfrm>
              <a:prstGeom prst="rect">
                <a:avLst/>
              </a:prstGeom>
              <a:blipFill rotWithShape="0"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248400" y="4909459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909459"/>
                <a:ext cx="1256754" cy="500650"/>
              </a:xfrm>
              <a:prstGeom prst="rect">
                <a:avLst/>
              </a:prstGeom>
              <a:blipFill rotWithShape="0"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3883270" cy="2257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Molecule (Two dipoles)</a:t>
                </a:r>
                <a:endParaRPr lang="en-US" b="1" dirty="0" smtClean="0"/>
              </a:p>
              <a:p>
                <a:pPr algn="just"/>
                <a:r>
                  <a:rPr lang="en-US" sz="1600" dirty="0" err="1" smtClean="0"/>
                  <a:t>nReplicates</a:t>
                </a:r>
                <a:r>
                  <a:rPr lang="en-US" sz="1600" dirty="0" smtClean="0"/>
                  <a:t>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pPr algn="just"/>
                <a:r>
                  <a:rPr lang="sv-SE" sz="1600" dirty="0" smtClean="0"/>
                  <a:t>In each system, there are two dipoles, and the angle between them is 30 degree.</a:t>
                </a:r>
              </a:p>
              <a:p>
                <a:r>
                  <a:rPr lang="sv-SE" sz="1600" dirty="0">
                    <a:latin typeface="Cambria Math" panose="02040503050406030204" pitchFamily="18" charset="0"/>
                  </a:rPr>
                  <a:t>bl 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3883270" cy="2257285"/>
              </a:xfrm>
              <a:prstGeom prst="rect">
                <a:avLst/>
              </a:prstGeom>
              <a:blipFill rotWithShape="0">
                <a:blip r:embed="rId2"/>
                <a:stretch>
                  <a:fillRect l="-1254" t="-1622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6089400" y="6066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6111749" y="6066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126865" y="29896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6826565" y="455901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747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4275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806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independent polarized absorber (M = 1) and emitter (M = 1). </a:t>
            </a:r>
            <a:r>
              <a:rPr lang="sv-SE" sz="1600" dirty="0"/>
              <a:t> </a:t>
            </a:r>
            <a:r>
              <a:rPr lang="sv-SE" sz="1600" dirty="0" smtClean="0"/>
              <a:t>100% energy transfer from absorber to emitter. 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410953" y="2802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487152" y="4173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3671144" y="4183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462002" y="5732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3645994" y="5741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5652344" y="5783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7404944" y="5707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8"/>
              <p:cNvSpPr/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0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2707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+0.07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−1.07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715000" y="1987791"/>
            <a:ext cx="31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of 40 degree is not good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-5179" y="76200"/>
            <a:ext cx="494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sv-SE" dirty="0"/>
              <a:t>Plot </a:t>
            </a:r>
            <a:r>
              <a:rPr lang="sv-SE" dirty="0" smtClean="0"/>
              <a:t>N </a:t>
            </a:r>
            <a:r>
              <a:rPr lang="sv-SE" dirty="0"/>
              <a:t>– et </a:t>
            </a:r>
            <a:r>
              <a:rPr lang="sv-SE" dirty="0" smtClean="0"/>
              <a:t>for different angle between two dipoles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930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7649" y="230736"/>
            <a:ext cx="57000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1. Small system</a:t>
            </a:r>
          </a:p>
          <a:p>
            <a:r>
              <a:rPr lang="en-US" dirty="0" smtClean="0"/>
              <a:t>1. Multiple emitters in one system</a:t>
            </a:r>
          </a:p>
          <a:p>
            <a:r>
              <a:rPr lang="en-US" dirty="0" smtClean="0"/>
              <a:t>2. Multiple systems possessing their own emitters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All the system have the same absorption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 Systems have different absorption</a:t>
            </a:r>
          </a:p>
          <a:p>
            <a:r>
              <a:rPr lang="en-US" dirty="0" smtClean="0"/>
              <a:t>3. In which case SFA model does not work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Section 2. Large system</a:t>
            </a:r>
          </a:p>
          <a:p>
            <a:r>
              <a:rPr lang="en-US" dirty="0" smtClean="0"/>
              <a:t>1. Solution</a:t>
            </a:r>
          </a:p>
          <a:p>
            <a:r>
              <a:rPr lang="en-US" dirty="0" smtClean="0"/>
              <a:t>2. Molecules (two dipoles): </a:t>
            </a:r>
            <a:r>
              <a:rPr lang="el-GR" dirty="0" smtClean="0">
                <a:ea typeface="宋体" panose="02010600030101010101" pitchFamily="2" charset="-122"/>
              </a:rPr>
              <a:t>β</a:t>
            </a:r>
            <a:r>
              <a:rPr lang="en-US" dirty="0" smtClean="0"/>
              <a:t> – et – r0 </a:t>
            </a:r>
          </a:p>
          <a:p>
            <a:r>
              <a:rPr lang="en-US" dirty="0" smtClean="0"/>
              <a:t>3. Molecules (Three dipoles): </a:t>
            </a:r>
            <a:r>
              <a:rPr lang="el-GR" dirty="0" smtClean="0">
                <a:ea typeface="宋体" panose="02010600030101010101" pitchFamily="2" charset="-122"/>
              </a:rPr>
              <a:t>β</a:t>
            </a:r>
            <a:r>
              <a:rPr lang="en-US" dirty="0" smtClean="0"/>
              <a:t> – et - r0</a:t>
            </a:r>
          </a:p>
          <a:p>
            <a:endParaRPr lang="en-US" dirty="0"/>
          </a:p>
          <a:p>
            <a:r>
              <a:rPr lang="en-US" dirty="0" smtClean="0"/>
              <a:t>Others</a:t>
            </a:r>
          </a:p>
          <a:p>
            <a:r>
              <a:rPr lang="en-US" dirty="0"/>
              <a:t>1</a:t>
            </a:r>
            <a:r>
              <a:rPr lang="en-US" dirty="0" smtClean="0"/>
              <a:t>. How many dipoles can be distinguished from 2D portrait</a:t>
            </a:r>
          </a:p>
          <a:p>
            <a:r>
              <a:rPr lang="en-US" dirty="0"/>
              <a:t>2</a:t>
            </a:r>
            <a:r>
              <a:rPr lang="en-US" dirty="0" smtClean="0"/>
              <a:t>. Hints from fitting results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629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58" y="3365956"/>
            <a:ext cx="4627496" cy="342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50" y="0"/>
            <a:ext cx="4627468" cy="342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85" y="3212068"/>
            <a:ext cx="428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9</a:t>
            </a:r>
            <a:r>
              <a:rPr lang="en-US" sz="1400" dirty="0" smtClean="0"/>
              <a:t>0</a:t>
            </a:r>
            <a:r>
              <a:rPr lang="en-US" sz="1400" dirty="0"/>
              <a:t>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l="17826" r="51986"/>
          <a:stretch/>
        </p:blipFill>
        <p:spPr>
          <a:xfrm>
            <a:off x="368164" y="0"/>
            <a:ext cx="1828800" cy="140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/>
          <a:srcRect l="18819" r="52250"/>
          <a:stretch/>
        </p:blipFill>
        <p:spPr>
          <a:xfrm>
            <a:off x="445767" y="2702662"/>
            <a:ext cx="1752600" cy="140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6674779" y="4501143"/>
                <a:ext cx="2469394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79" y="4501143"/>
                <a:ext cx="2469394" cy="558230"/>
              </a:xfrm>
              <a:prstGeom prst="rect">
                <a:avLst/>
              </a:prstGeom>
              <a:blipFill rotWithShape="0">
                <a:blip r:embed="rId9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6674779" y="1476634"/>
                <a:ext cx="129394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79" y="1476634"/>
                <a:ext cx="1293944" cy="4667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6674779" y="5284144"/>
                <a:ext cx="129394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79" y="5284144"/>
                <a:ext cx="1293944" cy="46673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本框 42"/>
          <p:cNvSpPr txBox="1"/>
          <p:nvPr/>
        </p:nvSpPr>
        <p:spPr>
          <a:xfrm>
            <a:off x="6622713" y="4106662"/>
            <a:ext cx="119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Work for 3D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73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111"/>
          <a:stretch/>
        </p:blipFill>
        <p:spPr>
          <a:xfrm>
            <a:off x="1064067" y="457200"/>
            <a:ext cx="8079933" cy="201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52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Molecule(Three dipoles, </a:t>
            </a:r>
            <a:r>
              <a:rPr lang="en-US" b="1" dirty="0" err="1" smtClean="0"/>
              <a:t>Mex</a:t>
            </a:r>
            <a:r>
              <a:rPr lang="en-US" b="1" dirty="0" smtClean="0"/>
              <a:t> is changed from 0 to 1)</a:t>
            </a:r>
            <a:endParaRPr lang="en-US" b="1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579851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1565072" y="8597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1346266" y="98580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614078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1219110" y="73302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17"/>
          <p:cNvCxnSpPr/>
          <p:nvPr/>
        </p:nvCxnSpPr>
        <p:spPr>
          <a:xfrm rot="-1800000">
            <a:off x="602200" y="116606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1429960" y="5334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8"/>
              <p:cNvSpPr/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7764"/>
          <a:stretch/>
        </p:blipFill>
        <p:spPr>
          <a:xfrm>
            <a:off x="968896" y="4689600"/>
            <a:ext cx="8147189" cy="2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7764"/>
          <a:stretch/>
        </p:blipFill>
        <p:spPr>
          <a:xfrm>
            <a:off x="968896" y="2577020"/>
            <a:ext cx="8147189" cy="201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Theta = [79, 109, 49]</a:t>
                </a:r>
              </a:p>
              <a:p>
                <a:r>
                  <a:rPr lang="en-US" sz="1600" dirty="0" smtClean="0"/>
                  <a:t>The first one is the center dipole</a:t>
                </a:r>
              </a:p>
              <a:p>
                <a:r>
                  <a:rPr lang="en-US" sz="1600" dirty="0" err="1" smtClean="0"/>
                  <a:t>bl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[False, True, True]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1600" dirty="0" smtClean="0"/>
                  <a:t> = 3</a:t>
                </a:r>
                <a:r>
                  <a:rPr lang="sv-SE" sz="1600" dirty="0" smtClean="0"/>
                  <a:t>0</a:t>
                </a:r>
                <a:r>
                  <a:rPr lang="sv-SE" sz="1600" dirty="0"/>
                  <a:t>°</a:t>
                </a:r>
                <a:r>
                  <a:rPr lang="en-US" sz="1600" dirty="0" smtClean="0"/>
                  <a:t> </a:t>
                </a:r>
                <a:endParaRPr lang="en-US" sz="1600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  <a:blipFill rotWithShape="0">
                <a:blip r:embed="rId7"/>
                <a:stretch>
                  <a:fillRect l="-102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1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" y="1307204"/>
            <a:ext cx="5017175" cy="37080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769755" y="5105400"/>
            <a:ext cx="1830114" cy="940444"/>
            <a:chOff x="4072018" y="4856649"/>
            <a:chExt cx="1830114" cy="940444"/>
          </a:xfrm>
        </p:grpSpPr>
        <p:cxnSp>
          <p:nvCxnSpPr>
            <p:cNvPr id="6" name="直接箭头连接符 15"/>
            <p:cNvCxnSpPr/>
            <p:nvPr/>
          </p:nvCxnSpPr>
          <p:spPr>
            <a:xfrm rot="-1140000">
              <a:off x="4272183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20"/>
            <p:cNvSpPr txBox="1"/>
            <p:nvPr/>
          </p:nvSpPr>
          <p:spPr>
            <a:xfrm>
              <a:off x="5257404" y="5183012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8" name="弧形 23"/>
            <p:cNvSpPr/>
            <p:nvPr/>
          </p:nvSpPr>
          <p:spPr>
            <a:xfrm>
              <a:off x="5038598" y="5309057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直接箭头连接符 15"/>
            <p:cNvCxnSpPr/>
            <p:nvPr/>
          </p:nvCxnSpPr>
          <p:spPr>
            <a:xfrm rot="-2400000">
              <a:off x="4306410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23"/>
            <p:cNvSpPr/>
            <p:nvPr/>
          </p:nvSpPr>
          <p:spPr>
            <a:xfrm flipV="1">
              <a:off x="4911442" y="5056270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接箭头连接符 17"/>
            <p:cNvCxnSpPr/>
            <p:nvPr/>
          </p:nvCxnSpPr>
          <p:spPr>
            <a:xfrm rot="-1800000">
              <a:off x="4294532" y="5489316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>
              <a:off x="5122292" y="485664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8"/>
                <p:cNvSpPr/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3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4769755" y="2878522"/>
            <a:ext cx="1830114" cy="1083878"/>
            <a:chOff x="4839326" y="2597237"/>
            <a:chExt cx="1830114" cy="1083878"/>
          </a:xfrm>
        </p:grpSpPr>
        <p:cxnSp>
          <p:nvCxnSpPr>
            <p:cNvPr id="14" name="直接箭头连接符 15"/>
            <p:cNvCxnSpPr/>
            <p:nvPr/>
          </p:nvCxnSpPr>
          <p:spPr>
            <a:xfrm>
              <a:off x="5039491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0"/>
            <p:cNvSpPr txBox="1"/>
            <p:nvPr/>
          </p:nvSpPr>
          <p:spPr>
            <a:xfrm>
              <a:off x="6024712" y="2923600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16" name="弧形 23"/>
            <p:cNvSpPr/>
            <p:nvPr/>
          </p:nvSpPr>
          <p:spPr>
            <a:xfrm>
              <a:off x="5805906" y="304964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直接箭头连接符 15"/>
            <p:cNvCxnSpPr/>
            <p:nvPr/>
          </p:nvCxnSpPr>
          <p:spPr>
            <a:xfrm rot="-3600000">
              <a:off x="5073718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23"/>
            <p:cNvSpPr/>
            <p:nvPr/>
          </p:nvSpPr>
          <p:spPr>
            <a:xfrm flipV="1">
              <a:off x="5678750" y="2796858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7"/>
            <p:cNvCxnSpPr/>
            <p:nvPr/>
          </p:nvCxnSpPr>
          <p:spPr>
            <a:xfrm rot="-1800000">
              <a:off x="5061840" y="3229904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20"/>
            <p:cNvSpPr txBox="1"/>
            <p:nvPr/>
          </p:nvSpPr>
          <p:spPr>
            <a:xfrm>
              <a:off x="5889600" y="2597237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8"/>
                <p:cNvSpPr/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4802598" y="251809"/>
            <a:ext cx="1764429" cy="1219687"/>
            <a:chOff x="4700184" y="251809"/>
            <a:chExt cx="1764429" cy="1219687"/>
          </a:xfrm>
        </p:grpSpPr>
        <p:cxnSp>
          <p:nvCxnSpPr>
            <p:cNvPr id="22" name="直接箭头连接符 15"/>
            <p:cNvCxnSpPr/>
            <p:nvPr/>
          </p:nvCxnSpPr>
          <p:spPr>
            <a:xfrm>
              <a:off x="4900349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0"/>
            <p:cNvSpPr txBox="1"/>
            <p:nvPr/>
          </p:nvSpPr>
          <p:spPr>
            <a:xfrm>
              <a:off x="5819885" y="697794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24" name="弧形 23"/>
            <p:cNvSpPr/>
            <p:nvPr/>
          </p:nvSpPr>
          <p:spPr>
            <a:xfrm>
              <a:off x="5577714" y="79427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直接箭头连接符 15"/>
            <p:cNvCxnSpPr/>
            <p:nvPr/>
          </p:nvCxnSpPr>
          <p:spPr>
            <a:xfrm rot="-5400000">
              <a:off x="4934576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弧形 23"/>
            <p:cNvSpPr/>
            <p:nvPr/>
          </p:nvSpPr>
          <p:spPr>
            <a:xfrm flipV="1">
              <a:off x="5340888" y="507747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直接箭头连接符 17"/>
            <p:cNvCxnSpPr/>
            <p:nvPr/>
          </p:nvCxnSpPr>
          <p:spPr>
            <a:xfrm rot="-2700000">
              <a:off x="4922698" y="102028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0"/>
            <p:cNvSpPr txBox="1"/>
            <p:nvPr/>
          </p:nvSpPr>
          <p:spPr>
            <a:xfrm>
              <a:off x="5545773" y="25180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8"/>
                <p:cNvSpPr/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8005" r="51411"/>
          <a:stretch/>
        </p:blipFill>
        <p:spPr>
          <a:xfrm>
            <a:off x="6504120" y="7256"/>
            <a:ext cx="2660342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8005" r="50941"/>
          <a:stretch/>
        </p:blipFill>
        <p:spPr>
          <a:xfrm>
            <a:off x="6483658" y="4435954"/>
            <a:ext cx="270126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8945" r="52353"/>
          <a:stretch/>
        </p:blipFill>
        <p:spPr>
          <a:xfrm>
            <a:off x="6605251" y="2251200"/>
            <a:ext cx="2496626" cy="2016000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V="1">
            <a:off x="1012371" y="3665077"/>
            <a:ext cx="631372" cy="69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609685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4724928" cy="349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01" y="1143000"/>
            <a:ext cx="4724899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57500" y="3244334"/>
            <a:ext cx="1029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Others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77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12" y="4330439"/>
            <a:ext cx="3409735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4" y="4330437"/>
            <a:ext cx="3409725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7409" r="52477"/>
          <a:stretch/>
        </p:blipFill>
        <p:spPr>
          <a:xfrm>
            <a:off x="5386812" y="877970"/>
            <a:ext cx="3321045" cy="255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75734" y="3449162"/>
            <a:ext cx="274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theta = [0, 60, 120</a:t>
            </a:r>
            <a:r>
              <a:rPr lang="en-US" sz="1600" dirty="0" smtClean="0"/>
              <a:t>]</a:t>
            </a:r>
          </a:p>
          <a:p>
            <a:r>
              <a:rPr lang="en-US" sz="1600" dirty="0" err="1" smtClean="0"/>
              <a:t>et_matrix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smtClean="0"/>
              <a:t>([</a:t>
            </a:r>
            <a:r>
              <a:rPr lang="en-US" sz="1600" dirty="0"/>
              <a:t>0.5, 0.5, 0.0],</a:t>
            </a:r>
          </a:p>
          <a:p>
            <a:r>
              <a:rPr lang="en-US" sz="1600" dirty="0"/>
              <a:t>                       </a:t>
            </a:r>
            <a:r>
              <a:rPr lang="en-US" sz="1600" dirty="0" smtClean="0"/>
              <a:t>[</a:t>
            </a:r>
            <a:r>
              <a:rPr lang="en-US" sz="1600" dirty="0"/>
              <a:t>0.0, 1.0, 0.0],</a:t>
            </a:r>
          </a:p>
          <a:p>
            <a:r>
              <a:rPr lang="en-US" sz="1600" dirty="0"/>
              <a:t>                       </a:t>
            </a:r>
            <a:r>
              <a:rPr lang="en-US" sz="1600" dirty="0" smtClean="0"/>
              <a:t>[</a:t>
            </a:r>
            <a:r>
              <a:rPr lang="en-US" sz="1600" dirty="0"/>
              <a:t>0.0, 0.0, 1.0</a:t>
            </a:r>
            <a:r>
              <a:rPr lang="en-US" sz="1600" dirty="0" smtClean="0"/>
              <a:t>])</a:t>
            </a:r>
            <a:endParaRPr 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16939" r="53418"/>
          <a:stretch/>
        </p:blipFill>
        <p:spPr>
          <a:xfrm>
            <a:off x="239494" y="856305"/>
            <a:ext cx="3315203" cy="259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2756" y="3449162"/>
            <a:ext cx="274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theta = [0, 60, 120</a:t>
            </a:r>
            <a:r>
              <a:rPr lang="en-US" sz="1600" dirty="0" smtClean="0"/>
              <a:t>]</a:t>
            </a:r>
          </a:p>
          <a:p>
            <a:r>
              <a:rPr lang="en-US" sz="1600" dirty="0" err="1" smtClean="0"/>
              <a:t>et_matrix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smtClean="0"/>
              <a:t>([1.0, 0.0, </a:t>
            </a:r>
            <a:r>
              <a:rPr lang="en-US" sz="1600" dirty="0"/>
              <a:t>0.0],</a:t>
            </a:r>
          </a:p>
          <a:p>
            <a:r>
              <a:rPr lang="en-US" sz="1600" dirty="0"/>
              <a:t>                       </a:t>
            </a:r>
            <a:r>
              <a:rPr lang="en-US" sz="1600" dirty="0" smtClean="0"/>
              <a:t>[</a:t>
            </a:r>
            <a:r>
              <a:rPr lang="en-US" sz="1600" dirty="0"/>
              <a:t>0.0, 1.0, 0.0],</a:t>
            </a:r>
          </a:p>
          <a:p>
            <a:r>
              <a:rPr lang="en-US" sz="1600" dirty="0"/>
              <a:t>                       </a:t>
            </a:r>
            <a:r>
              <a:rPr lang="en-US" sz="1600" dirty="0" smtClean="0"/>
              <a:t>[</a:t>
            </a:r>
            <a:r>
              <a:rPr lang="en-US" sz="1600" dirty="0"/>
              <a:t>0.0, 0.0, 1.0</a:t>
            </a:r>
            <a:r>
              <a:rPr lang="en-US" sz="1600" dirty="0" smtClean="0"/>
              <a:t>])</a:t>
            </a:r>
            <a:endParaRPr 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10882" y="5144"/>
            <a:ext cx="567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many dipoles can be distinguished from 2D portrait</a:t>
            </a:r>
            <a:endParaRPr lang="en-US" b="1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32658" y="443322"/>
            <a:ext cx="413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 the data along diagonal of 2D portrait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1167" b="22389"/>
          <a:stretch/>
        </p:blipFill>
        <p:spPr>
          <a:xfrm>
            <a:off x="27573" y="875818"/>
            <a:ext cx="3020427" cy="12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0964" b="20998"/>
          <a:stretch/>
        </p:blipFill>
        <p:spPr>
          <a:xfrm>
            <a:off x="2878885" y="862612"/>
            <a:ext cx="3058844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1842" b="21713"/>
          <a:stretch/>
        </p:blipFill>
        <p:spPr>
          <a:xfrm>
            <a:off x="5802044" y="952498"/>
            <a:ext cx="3106517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21508" b="18520"/>
          <a:stretch/>
        </p:blipFill>
        <p:spPr>
          <a:xfrm>
            <a:off x="11767" y="2853146"/>
            <a:ext cx="3106517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20346" b="19682"/>
          <a:stretch/>
        </p:blipFill>
        <p:spPr>
          <a:xfrm>
            <a:off x="2855048" y="2859064"/>
            <a:ext cx="3106517" cy="1295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21167" b="20014"/>
          <a:stretch/>
        </p:blipFill>
        <p:spPr>
          <a:xfrm>
            <a:off x="5778370" y="2859064"/>
            <a:ext cx="3106517" cy="1270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6943" y="2119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085140" y="21227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0, 90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34200" y="21406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0, 60, 120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83788" y="409302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0, 45, 90, 135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25826" y="407971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0, 30, 60, 90, 120, 150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451151" y="4079710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0, 36, 72, 108, 144</a:t>
            </a:r>
            <a:endParaRPr 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2658" y="443322"/>
            <a:ext cx="183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FFT of 2D portrait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47324" y="5203761"/>
            <a:ext cx="710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we do more image analysis on 2D portrait to obtain more useful info?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0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68452" y="3244334"/>
            <a:ext cx="3207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Section 1. </a:t>
            </a:r>
            <a:r>
              <a:rPr lang="en-US" sz="2400" dirty="0"/>
              <a:t>S</a:t>
            </a:r>
            <a:r>
              <a:rPr lang="en-US" sz="2400" dirty="0" smtClean="0"/>
              <a:t>mall systems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409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0" y="152400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SFA fitting results can give us some hint for an completely unknown system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6200" y="914400"/>
          <a:ext cx="89154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667000"/>
                <a:gridCol w="19050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phase_funnel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Different from the averaged excitation phase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Energy flow</a:t>
                      </a:r>
                      <a:r>
                        <a:rPr lang="en-US" sz="1800" baseline="0" dirty="0" smtClean="0"/>
                        <a:t> to </a:t>
                      </a:r>
                      <a:r>
                        <a:rPr lang="en-US" sz="1800" dirty="0" smtClean="0"/>
                        <a:t>One or several specific emitters</a:t>
                      </a:r>
                      <a:r>
                        <a:rPr lang="en-US" sz="1800" baseline="0" dirty="0" smtClean="0"/>
                        <a:t> (funnel effect)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Close to the averaged excitation phase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</a:t>
                      </a:r>
                      <a:r>
                        <a:rPr lang="en-US" sz="1800" baseline="0" dirty="0" smtClean="0"/>
                        <a:t>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There is some independent systems. And</a:t>
                      </a:r>
                      <a:r>
                        <a:rPr lang="en-US" sz="1800" baseline="0" dirty="0" smtClean="0"/>
                        <a:t> the energy transfer within each system.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57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97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16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43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99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217"/>
            <a:ext cx="41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Multiple emitters in one </a:t>
            </a:r>
            <a:r>
              <a:rPr lang="en-US" sz="2400" dirty="0" smtClean="0"/>
              <a:t>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685660" y="1950573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52860" y="1950573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2"/>
          <p:cNvSpPr txBox="1"/>
          <p:nvPr/>
        </p:nvSpPr>
        <p:spPr>
          <a:xfrm>
            <a:off x="8545" y="477877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SFA model works well for multiple emitters exist in one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T</a:t>
            </a:r>
            <a:r>
              <a:rPr lang="en-US" u="sng" dirty="0" smtClean="0"/>
              <a:t>he </a:t>
            </a:r>
            <a:r>
              <a:rPr lang="en-US" u="sng" dirty="0" smtClean="0"/>
              <a:t>funnel is the </a:t>
            </a:r>
            <a:r>
              <a:rPr lang="en-US" b="1" u="sng" dirty="0" smtClean="0"/>
              <a:t>linear superposition </a:t>
            </a:r>
            <a:r>
              <a:rPr lang="en-US" u="sng" dirty="0" smtClean="0"/>
              <a:t>of all individual emitters</a:t>
            </a:r>
            <a:r>
              <a:rPr lang="en-US" u="sng" dirty="0" smtClean="0"/>
              <a:t>.</a:t>
            </a:r>
            <a:endParaRPr lang="en-US" u="sng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3"/>
              <p:cNvSpPr txBox="1"/>
              <p:nvPr/>
            </p:nvSpPr>
            <p:spPr>
              <a:xfrm>
                <a:off x="2797367" y="4891256"/>
                <a:ext cx="4265270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6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67" y="4891256"/>
                <a:ext cx="4265270" cy="853247"/>
              </a:xfrm>
              <a:prstGeom prst="rect">
                <a:avLst/>
              </a:prstGeom>
              <a:blipFill rotWithShape="0">
                <a:blip r:embed="rId3"/>
                <a:stretch>
                  <a:fillRect l="-857" t="-1429" r="-143" b="-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142860" y="2861996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04084" y="210297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52860" y="202677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6260" y="248397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57660" y="294117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5"/>
          <p:cNvCxnSpPr/>
          <p:nvPr/>
        </p:nvCxnSpPr>
        <p:spPr>
          <a:xfrm>
            <a:off x="1932684" y="240777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7"/>
          <p:cNvCxnSpPr/>
          <p:nvPr/>
        </p:nvCxnSpPr>
        <p:spPr>
          <a:xfrm rot="19440000">
            <a:off x="2337083" y="2815397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/>
          <p:nvPr/>
        </p:nvCxnSpPr>
        <p:spPr>
          <a:xfrm rot="17280000">
            <a:off x="6057083" y="311236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"/>
          <p:cNvCxnSpPr/>
          <p:nvPr/>
        </p:nvCxnSpPr>
        <p:spPr>
          <a:xfrm>
            <a:off x="6181460" y="202677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"/>
          <p:cNvCxnSpPr/>
          <p:nvPr/>
        </p:nvCxnSpPr>
        <p:spPr>
          <a:xfrm rot="19440000">
            <a:off x="6832883" y="243737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1143000" y="3942458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312408" y="6488668"/>
            <a:ext cx="183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28</a:t>
            </a:r>
            <a:r>
              <a:rPr lang="en-US" baseline="30000" dirty="0" smtClean="0"/>
              <a:t>th</a:t>
            </a:r>
            <a:r>
              <a:rPr lang="en-US" dirty="0" smtClean="0"/>
              <a:t> August,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87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333430" y="3936911"/>
            <a:ext cx="438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274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</a:t>
            </a:r>
            <a:r>
              <a:rPr lang="sv-SE" dirty="0" smtClean="0"/>
              <a:t>emitters in one system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7418" t="9944" r="7956" b="6330"/>
          <a:stretch/>
        </p:blipFill>
        <p:spPr>
          <a:xfrm>
            <a:off x="4456490" y="41541"/>
            <a:ext cx="4583177" cy="255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267200" y="2743200"/>
                <a:ext cx="4824782" cy="1130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=1</m:t>
                      </m:r>
                      <m:r>
                        <a:rPr lang="sv-SE" b="0" i="1" smtClean="0">
                          <a:latin typeface="Cambria Math"/>
                        </a:rPr>
                        <m:t>×[0.82×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−22.14°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0.4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0.6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43200"/>
                <a:ext cx="4824782" cy="1130246"/>
              </a:xfrm>
              <a:prstGeom prst="rect">
                <a:avLst/>
              </a:prstGeom>
              <a:blipFill rotWithShape="0">
                <a:blip r:embed="rId6"/>
                <a:stretch>
                  <a:fillRect l="-1643" t="-1081" r="-379" b="-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773" t="10369" r="8063" b="5585"/>
          <a:stretch/>
        </p:blipFill>
        <p:spPr>
          <a:xfrm>
            <a:off x="4467660" y="30457"/>
            <a:ext cx="4676340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237385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30085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30085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5073065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870982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1059370" y="5733513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733513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3061" r="-487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1078486" y="3774690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774690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253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5109065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29623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531112" y="5733513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733513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3061" r="-4624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4253137" y="5109065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29623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3978912" y="5733513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733513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3061" r="-465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290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</a:t>
            </a:r>
            <a:r>
              <a:rPr lang="sv-SE" dirty="0" smtClean="0"/>
              <a:t>emitters in one system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887010" y="320669"/>
            <a:ext cx="5821416" cy="3249882"/>
            <a:chOff x="-105971" y="443972"/>
            <a:chExt cx="5821416" cy="324988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037047" y="90735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075477" y="44401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9440000">
              <a:off x="1883652" y="90953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8412" y="450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36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rot="17280000">
              <a:off x="2639893" y="90330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9887" y="44397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72°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  ⋯  0.3  ⋯  0.3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0  ⋯  0  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0.4  ⋯  0.3  ⋯  0.3 ⋯  0  ⋯  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0.4  ⋯  0.3  ⋯  0.3 ⋯  0  ⋯  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0.4  ⋯  0.3  ⋯  0.3 ⋯  0  ⋯  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0.4  ⋯  0.3  ⋯  0.3 ⋯  0  ⋯  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0.4  ⋯  0.3  ⋯  0.3 ⋯  0  ⋯  0</m:t>
                                </m:r>
                              </m:e>
                            </m:eqAr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32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4744869" y="2877281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869" y="2877281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5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4834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1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0" y="5217"/>
            <a:ext cx="6708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Multiple </a:t>
            </a:r>
            <a:r>
              <a:rPr lang="en-US" sz="2400" dirty="0" smtClean="0"/>
              <a:t>systems (</a:t>
            </a:r>
            <a:r>
              <a:rPr lang="en-US" sz="2400" dirty="0" err="1" smtClean="0"/>
              <a:t>ms</a:t>
            </a:r>
            <a:r>
              <a:rPr lang="en-US" sz="2400" dirty="0" smtClean="0"/>
              <a:t>) possessing their own emitters</a:t>
            </a:r>
          </a:p>
          <a:p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" y="651548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All the systems have the same absorption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SFA works well when all the systems have the same absorption.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The funnel is the </a:t>
            </a:r>
            <a:r>
              <a:rPr lang="en-US" b="1" u="sng" dirty="0" smtClean="0"/>
              <a:t>linear superposition </a:t>
            </a:r>
            <a:r>
              <a:rPr lang="en-US" u="sng" dirty="0" smtClean="0"/>
              <a:t>of individual emitters in different systems.</a:t>
            </a:r>
            <a:endParaRPr lang="en-US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If the ratio between two systems is the same as the ratio between two emitters in one system, then the 2D portrait and SFA fitting results are the same. </a:t>
            </a:r>
            <a:endParaRPr lang="en-US" u="sng" dirty="0"/>
          </a:p>
        </p:txBody>
      </p:sp>
      <p:sp>
        <p:nvSpPr>
          <p:cNvPr id="4" name="矩形 3"/>
          <p:cNvSpPr/>
          <p:nvPr/>
        </p:nvSpPr>
        <p:spPr>
          <a:xfrm>
            <a:off x="7312408" y="6488668"/>
            <a:ext cx="183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28</a:t>
            </a:r>
            <a:r>
              <a:rPr lang="en-US" baseline="30000" dirty="0" smtClean="0"/>
              <a:t>th</a:t>
            </a:r>
            <a:r>
              <a:rPr lang="en-US" dirty="0" smtClean="0"/>
              <a:t> August,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1356</Words>
  <Application>Microsoft Office PowerPoint</Application>
  <PresentationFormat>全屏显示(4:3)</PresentationFormat>
  <Paragraphs>291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宋体</vt:lpstr>
      <vt:lpstr>Arial</vt:lpstr>
      <vt:lpstr>Calibri</vt:lpstr>
      <vt:lpstr>Calibri Light</vt:lpstr>
      <vt:lpstr>Cambria Math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sjz</dc:creator>
  <cp:lastModifiedBy>sjz</cp:lastModifiedBy>
  <cp:revision>52</cp:revision>
  <dcterms:created xsi:type="dcterms:W3CDTF">2020-09-09T12:25:29Z</dcterms:created>
  <dcterms:modified xsi:type="dcterms:W3CDTF">2020-09-09T15:18:08Z</dcterms:modified>
</cp:coreProperties>
</file>